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78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BFBA698D-E65D-407A-BAEC-D54CC3629B5E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418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D31F6889-465A-44D1-A449-76C4F01F75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8C88708-2AD7-43ED-BBC4-FFCF7C0554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9F69D-EABA-4972-9DC9-A1852E73B7F0}" type="datetimeFigureOut">
              <a:rPr lang="zh-TW" altLang="en-US" smtClean="0"/>
              <a:t>2025/5/5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2C32576-ECE3-4AEF-896E-EAC492E8D0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74D11BC-A0BB-406E-BEAC-FC5FDFFD88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02A78-F819-49CE-966D-5BD06B5D82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7665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ottom_cur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99349"/>
            <a:ext cx="6858000" cy="1006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88" y="481542"/>
            <a:ext cx="2367831" cy="162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400550" y="9009416"/>
            <a:ext cx="2430066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defRPr/>
            </a:pPr>
            <a:r>
              <a:rPr lang="en-US" altLang="zh-TW" sz="600">
                <a:latin typeface="Tahoma" pitchFamily="34" charset="0"/>
              </a:rPr>
              <a:t>Page </a:t>
            </a:r>
            <a:fld id="{345F1B05-ACD2-4773-9570-66B61295214F}" type="slidenum">
              <a:rPr lang="en-US" altLang="zh-TW" sz="600" smtClean="0">
                <a:latin typeface="Tahoma" pitchFamily="34" charset="0"/>
              </a:rPr>
              <a:pPr algn="r" eaLnBrk="1" hangingPunct="1">
                <a:defRPr/>
              </a:pPr>
              <a:t>‹#›</a:t>
            </a:fld>
            <a:endParaRPr lang="en-US" altLang="zh-TW" sz="600">
              <a:latin typeface="Tahoma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4350" y="3453343"/>
            <a:ext cx="5829300" cy="461665"/>
          </a:xfrm>
        </p:spPr>
        <p:txBody>
          <a:bodyPr lIns="91440" tIns="45720" rIns="91440" bIns="45720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13160" y="5645503"/>
            <a:ext cx="4800600" cy="2531533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rgbClr val="FF8000"/>
                </a:solidFill>
              </a:defRPr>
            </a:lvl1pPr>
          </a:lstStyle>
          <a:p>
            <a:pPr lvl="0"/>
            <a:r>
              <a:rPr lang="zh-TW" altLang="en-US" noProof="0"/>
              <a:t>按一下以編輯母片副標題樣式</a:t>
            </a:r>
            <a:endParaRPr lang="en-US" altLang="zh-TW" noProof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525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33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162051" y="272875"/>
            <a:ext cx="507831" cy="842468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88119" y="272875"/>
            <a:ext cx="4747022" cy="842468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55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8119" y="1832653"/>
            <a:ext cx="6211211" cy="68649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F165B4D-96EC-4AD3-A659-F718F87CC3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40002" y="272480"/>
            <a:ext cx="2513334" cy="85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43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553998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5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88119" y="1625777"/>
            <a:ext cx="3183731" cy="707178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1" y="1625777"/>
            <a:ext cx="3183731" cy="707178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96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415498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5972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53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622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1518924"/>
            <a:ext cx="2256235" cy="55399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716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7429657"/>
            <a:ext cx="4114800" cy="32316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086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8119" y="272874"/>
            <a:ext cx="5455444" cy="427874"/>
          </a:xfrm>
          <a:prstGeom prst="rect">
            <a:avLst/>
          </a:prstGeom>
          <a:extLst/>
        </p:spPr>
        <p:txBody>
          <a:bodyPr wrap="square">
            <a:spAutoFit/>
          </a:bodyPr>
          <a:lstStyle/>
          <a:p>
            <a:pPr marL="0" marR="0" lvl="0" indent="0" defTabSz="685800" fontAlgn="auto" latinLnBrk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119" y="1625777"/>
            <a:ext cx="6481763" cy="7071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pic>
        <p:nvPicPr>
          <p:cNvPr id="1028" name="Picture 4" descr="bottom_curv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99349"/>
            <a:ext cx="6858000" cy="1006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400550" y="9009416"/>
            <a:ext cx="2430066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defRPr/>
            </a:pPr>
            <a:r>
              <a:rPr lang="en-US" altLang="zh-TW" sz="600">
                <a:latin typeface="Tahoma" pitchFamily="34" charset="0"/>
              </a:rPr>
              <a:t>Page </a:t>
            </a:r>
            <a:fld id="{48D4DDE7-889C-40C0-8292-D367798937DA}" type="slidenum">
              <a:rPr lang="en-US" altLang="zh-TW" sz="600" smtClean="0">
                <a:latin typeface="Tahoma" pitchFamily="34" charset="0"/>
              </a:rPr>
              <a:pPr algn="r" eaLnBrk="1" hangingPunct="1">
                <a:defRPr/>
              </a:pPr>
              <a:t>‹#›</a:t>
            </a:fld>
            <a:endParaRPr lang="en-US" altLang="zh-TW" sz="600">
              <a:latin typeface="Tahoma" pitchFamily="34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963" y="9218084"/>
            <a:ext cx="4050506" cy="520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  <a:latin typeface="+mn-lt"/>
                <a:ea typeface="新細明體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" y="1294055"/>
            <a:ext cx="1050890" cy="216017"/>
          </a:xfrm>
          <a:prstGeom prst="rect">
            <a:avLst/>
          </a:prstGeom>
          <a:solidFill>
            <a:schemeClr val="bg1">
              <a:lumMod val="75000"/>
              <a:alpha val="6588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 8"/>
          <p:cNvSpPr/>
          <p:nvPr userDrawn="1"/>
        </p:nvSpPr>
        <p:spPr>
          <a:xfrm>
            <a:off x="1073923" y="1294055"/>
            <a:ext cx="568088" cy="2160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 rot="5400000">
            <a:off x="1715979" y="4763979"/>
            <a:ext cx="9906000" cy="3780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662214" y="1304602"/>
            <a:ext cx="568088" cy="2160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0" lang="zh-TW" altLang="en-US" sz="2100" b="1" i="0" u="none" strike="noStrike" kern="1200" cap="none" spc="0" normalizeH="0" baseline="0" dirty="0" smtClean="0">
          <a:ln>
            <a:noFill/>
          </a:ln>
          <a:solidFill>
            <a:srgbClr val="00B0F0"/>
          </a:solidFill>
          <a:effectLst/>
          <a:uLnTx/>
          <a:uFillTx/>
          <a:latin typeface="微软雅黑" pitchFamily="34" charset="-122"/>
          <a:ea typeface="微软雅黑" pitchFamily="34" charset="-122"/>
          <a:cs typeface="+mn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FF6600"/>
          </a:solidFill>
          <a:latin typeface="微軟正黑體" pitchFamily="34" charset="-120"/>
          <a:ea typeface="微軟正黑體" pitchFamily="34" charset="-120"/>
          <a:cs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FF6600"/>
          </a:solidFill>
          <a:latin typeface="微軟正黑體" pitchFamily="34" charset="-120"/>
          <a:ea typeface="微軟正黑體" pitchFamily="34" charset="-120"/>
          <a:cs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FF6600"/>
          </a:solidFill>
          <a:latin typeface="微軟正黑體" pitchFamily="34" charset="-120"/>
          <a:ea typeface="微軟正黑體" pitchFamily="34" charset="-120"/>
          <a:cs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FF6600"/>
          </a:solidFill>
          <a:latin typeface="微軟正黑體" pitchFamily="34" charset="-120"/>
          <a:ea typeface="微軟正黑體" pitchFamily="34" charset="-120"/>
          <a:cs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FF6600"/>
          </a:solidFill>
          <a:latin typeface="Tahoma" pitchFamily="34" charset="0"/>
          <a:ea typeface="新細明體" pitchFamily="18" charset="-120"/>
          <a:cs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FF6600"/>
          </a:solidFill>
          <a:latin typeface="Tahoma" pitchFamily="34" charset="0"/>
          <a:ea typeface="新細明體" pitchFamily="18" charset="-120"/>
          <a:cs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FF6600"/>
          </a:solidFill>
          <a:latin typeface="Tahoma" pitchFamily="34" charset="0"/>
          <a:ea typeface="新細明體" pitchFamily="18" charset="-120"/>
          <a:cs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FF6600"/>
          </a:solidFill>
          <a:latin typeface="Tahoma" pitchFamily="34" charset="0"/>
          <a:ea typeface="新細明體" pitchFamily="18" charset="-120"/>
          <a:cs typeface="Tahoma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hsriu.org.tw/" TargetMode="External"/><Relationship Id="rId2" Type="http://schemas.openxmlformats.org/officeDocument/2006/relationships/hyperlink" Target="mailto:thsriu_mbox@thsrc.com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8119" y="416496"/>
            <a:ext cx="6049193" cy="1061829"/>
          </a:xfrm>
        </p:spPr>
        <p:txBody>
          <a:bodyPr/>
          <a:lstStyle/>
          <a:p>
            <a:r>
              <a:rPr lang="zh-TW" altLang="en-US" dirty="0">
                <a:latin typeface="+mj-lt"/>
              </a:rPr>
              <a:t>台灣高速鐵路產業工會</a:t>
            </a:r>
            <a:br>
              <a:rPr lang="en-US" altLang="zh-TW" dirty="0">
                <a:latin typeface="+mj-lt"/>
              </a:rPr>
            </a:br>
            <a:r>
              <a:rPr lang="en-US" altLang="zh-TW" dirty="0">
                <a:latin typeface="+mj-lt"/>
              </a:rPr>
              <a:t>20250502</a:t>
            </a:r>
            <a:r>
              <a:rPr lang="zh-TW" altLang="en-US" dirty="0">
                <a:latin typeface="+mj-lt"/>
              </a:rPr>
              <a:t>雙月會議報告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8119" y="1712640"/>
            <a:ext cx="6211211" cy="6984776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/>
              <a:t>夜間輪班津貼建議調整為</a:t>
            </a:r>
            <a:r>
              <a:rPr lang="zh-TW" altLang="en-US" dirty="0"/>
              <a:t> </a:t>
            </a:r>
            <a:r>
              <a:rPr lang="en-US" altLang="zh-TW" dirty="0"/>
              <a:t>600</a:t>
            </a:r>
            <a:r>
              <a:rPr lang="zh-TW" altLang="en-US" dirty="0"/>
              <a:t>。</a:t>
            </a:r>
            <a:endParaRPr lang="en-US" altLang="zh-TW" sz="24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/>
              <a:t>燕巢總機廠車輛部同仁日本出差移動日爭議尚未解決</a:t>
            </a:r>
            <a:r>
              <a:rPr lang="zh-TW" altLang="en-US" dirty="0"/>
              <a:t>？</a:t>
            </a:r>
            <a:endParaRPr lang="en-US" altLang="zh-TW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/>
              <a:t>燕巢總機廠車輛部同仁日本出差移動日爭議尚未解決</a:t>
            </a:r>
            <a:r>
              <a:rPr lang="zh-TW" altLang="en-US" dirty="0"/>
              <a:t>？</a:t>
            </a:r>
            <a:endParaRPr lang="en-US" altLang="zh-TW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/>
              <a:t>非破壞檢測人員持照職務加給說明</a:t>
            </a:r>
            <a:r>
              <a:rPr lang="zh-TW" altLang="en-US" dirty="0"/>
              <a:t>？</a:t>
            </a:r>
            <a:endParaRPr lang="en-US" altLang="zh-TW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/>
              <a:t>依據公司管理規章「人事類</a:t>
            </a:r>
            <a:r>
              <a:rPr lang="en-US" altLang="zh-TW" dirty="0"/>
              <a:t>-</a:t>
            </a:r>
            <a:r>
              <a:rPr lang="zh-TW" altLang="zh-TW" dirty="0"/>
              <a:t>退休辦法」，其一條件「工作二十五年以上者」，與現有勞動基準法第</a:t>
            </a:r>
            <a:r>
              <a:rPr lang="en-US" altLang="zh-TW" dirty="0"/>
              <a:t>54</a:t>
            </a:r>
            <a:r>
              <a:rPr lang="zh-TW" altLang="zh-TW" dirty="0"/>
              <a:t>條規定強制退休申請明顯有差異存在。為何自請退休須依「離職辦法」申請</a:t>
            </a:r>
            <a:r>
              <a:rPr lang="zh-TW" altLang="en-US" dirty="0"/>
              <a:t>？</a:t>
            </a:r>
            <a:endParaRPr lang="en-US" altLang="zh-TW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/>
              <a:t>員工半價劵建議研擬開放同仁申請實體票劵形式</a:t>
            </a:r>
            <a:r>
              <a:rPr lang="zh-TW" altLang="en-US" dirty="0"/>
              <a:t>。</a:t>
            </a:r>
            <a:endParaRPr lang="en-US" altLang="zh-TW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/>
              <a:t>資深維修技師於職等</a:t>
            </a:r>
            <a:r>
              <a:rPr lang="en-US" altLang="zh-TW" dirty="0"/>
              <a:t>5</a:t>
            </a:r>
            <a:r>
              <a:rPr lang="zh-TW" altLang="zh-TW" dirty="0"/>
              <a:t>升</a:t>
            </a:r>
            <a:r>
              <a:rPr lang="en-US" altLang="zh-TW" dirty="0"/>
              <a:t>6</a:t>
            </a:r>
            <a:r>
              <a:rPr lang="zh-TW" altLang="zh-TW" dirty="0"/>
              <a:t>時，面臨升遷制度</a:t>
            </a:r>
            <a:r>
              <a:rPr lang="zh-TW" altLang="en-US" dirty="0"/>
              <a:t>規劃</a:t>
            </a:r>
            <a:r>
              <a:rPr lang="zh-TW" altLang="zh-TW" dirty="0"/>
              <a:t>問題。</a:t>
            </a:r>
            <a:endParaRPr lang="en-US" altLang="zh-TW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/>
              <a:t>依照</a:t>
            </a:r>
            <a:r>
              <a:rPr lang="en-US" altLang="zh-TW" dirty="0"/>
              <a:t>25HADD00045</a:t>
            </a:r>
            <a:r>
              <a:rPr lang="zh-TW" altLang="zh-TW" dirty="0"/>
              <a:t>內</a:t>
            </a:r>
            <a:r>
              <a:rPr lang="en-US" altLang="zh-TW" dirty="0"/>
              <a:t>(</a:t>
            </a:r>
            <a:r>
              <a:rPr lang="zh-TW" altLang="zh-TW" dirty="0"/>
              <a:t>四</a:t>
            </a:r>
            <a:r>
              <a:rPr lang="en-US" altLang="zh-TW" dirty="0"/>
              <a:t>) </a:t>
            </a:r>
            <a:r>
              <a:rPr lang="zh-TW" altLang="zh-TW" dirty="0"/>
              <a:t>申請「（有薪）家庭照顧假」是否需檢附證明文件</a:t>
            </a:r>
            <a:r>
              <a:rPr lang="zh-TW" altLang="en-US" dirty="0"/>
              <a:t>？</a:t>
            </a:r>
            <a:endParaRPr lang="en-US" altLang="zh-TW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/>
              <a:t>公文編號</a:t>
            </a:r>
            <a:r>
              <a:rPr lang="en-US" altLang="zh-TW" dirty="0"/>
              <a:t>25RSDD00097</a:t>
            </a:r>
            <a:r>
              <a:rPr lang="zh-TW" altLang="zh-TW" dirty="0"/>
              <a:t>臨時處置</a:t>
            </a:r>
            <a:r>
              <a:rPr lang="en-US" altLang="zh-TW" dirty="0"/>
              <a:t>: </a:t>
            </a:r>
            <a:r>
              <a:rPr lang="zh-TW" altLang="zh-TW" dirty="0"/>
              <a:t>新增「任用辦法」行車人員未符年度體檢、技能基準之轉任機制相關內容。</a:t>
            </a:r>
            <a:endParaRPr lang="en-US" altLang="zh-TW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維修人員轉</a:t>
            </a:r>
            <a:r>
              <a:rPr lang="en-US" altLang="zh-TW" dirty="0"/>
              <a:t>SRD</a:t>
            </a:r>
            <a:r>
              <a:rPr lang="zh-TW" altLang="en-US" dirty="0"/>
              <a:t>，相關配套做法請公司釐清</a:t>
            </a:r>
            <a:r>
              <a:rPr lang="zh-TW" altLang="zh-TW" dirty="0"/>
              <a:t>。</a:t>
            </a:r>
            <a:endParaRPr lang="en-US" altLang="zh-TW" dirty="0"/>
          </a:p>
          <a:p>
            <a:pPr marL="342900" lvl="1" indent="0">
              <a:lnSpc>
                <a:spcPct val="150000"/>
              </a:lnSpc>
              <a:buNone/>
            </a:pPr>
            <a:endParaRPr lang="en-US" altLang="zh-TW" u="sng" dirty="0">
              <a:highlight>
                <a:srgbClr val="FFFF00"/>
              </a:highlight>
            </a:endParaRPr>
          </a:p>
          <a:p>
            <a:pPr marL="342900" lvl="1" indent="0">
              <a:lnSpc>
                <a:spcPct val="150000"/>
              </a:lnSpc>
              <a:buNone/>
            </a:pPr>
            <a:r>
              <a:rPr lang="en-US" altLang="zh-TW" dirty="0"/>
              <a:t>EMAIL</a:t>
            </a:r>
            <a:r>
              <a:rPr lang="zh-TW" altLang="en-US" dirty="0"/>
              <a:t>：</a:t>
            </a:r>
            <a:r>
              <a:rPr lang="en-US" altLang="zh-TW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thsriu_mbox@thsrc.com.tw</a:t>
            </a:r>
            <a:r>
              <a:rPr lang="en-US" altLang="zh-TW" dirty="0"/>
              <a:t>                                          </a:t>
            </a:r>
            <a:r>
              <a:rPr lang="zh-TW" altLang="en-US" dirty="0"/>
              <a:t>理事長：楊明諺</a:t>
            </a:r>
            <a:endParaRPr lang="en-US" altLang="zh-TW" dirty="0"/>
          </a:p>
          <a:p>
            <a:pPr marL="342900" lvl="1" indent="0">
              <a:lnSpc>
                <a:spcPct val="150000"/>
              </a:lnSpc>
              <a:buNone/>
            </a:pPr>
            <a:r>
              <a:rPr lang="en-US" altLang="zh-TW" dirty="0"/>
              <a:t>WEB</a:t>
            </a:r>
            <a:r>
              <a:rPr lang="zh-TW" altLang="en-US" dirty="0"/>
              <a:t>：</a:t>
            </a:r>
            <a:r>
              <a:rPr lang="en-US" altLang="zh-TW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Http://thsriu.org.tw</a:t>
            </a:r>
            <a:r>
              <a:rPr lang="zh-TW" altLang="en-US" dirty="0"/>
              <a:t>　                                                        監事會召集人：蔡明呈　　　　　　　　　　　　　　　　　　</a:t>
            </a:r>
            <a:endParaRPr lang="en-US" altLang="zh-TW" dirty="0"/>
          </a:p>
          <a:p>
            <a:pPr marL="342900" lvl="1" indent="0">
              <a:lnSpc>
                <a:spcPct val="150000"/>
              </a:lnSpc>
              <a:buNone/>
            </a:pPr>
            <a:endParaRPr lang="en-US" altLang="zh-TW" dirty="0"/>
          </a:p>
          <a:p>
            <a:pPr marL="342900" lvl="1" indent="0">
              <a:lnSpc>
                <a:spcPct val="150000"/>
              </a:lnSpc>
              <a:buNone/>
            </a:pPr>
            <a:endParaRPr lang="en-US" altLang="zh-TW" dirty="0"/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7998700"/>
      </p:ext>
    </p:extLst>
  </p:cSld>
  <p:clrMapOvr>
    <a:masterClrMapping/>
  </p:clrMapOvr>
</p:sld>
</file>

<file path=ppt/theme/theme1.xml><?xml version="1.0" encoding="utf-8"?>
<a:theme xmlns:a="http://schemas.openxmlformats.org/drawingml/2006/main" name="thsrc">
  <a:themeElements>
    <a:clrScheme name="ppt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 2">
      <a:majorFont>
        <a:latin typeface="微軟正黑體"/>
        <a:ea typeface="微軟正黑體"/>
        <a:cs typeface="Tahoma"/>
      </a:majorFont>
      <a:minorFont>
        <a:latin typeface="微軟正黑體"/>
        <a:ea typeface="微軟正黑體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thsrc</Template>
  <TotalTime>1322</TotalTime>
  <Words>250</Words>
  <Application>Microsoft Office PowerPoint</Application>
  <PresentationFormat>A4 紙張 (210x297 公釐)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微软雅黑</vt:lpstr>
      <vt:lpstr>微軟正黑體</vt:lpstr>
      <vt:lpstr>新細明體</vt:lpstr>
      <vt:lpstr>Calibri</vt:lpstr>
      <vt:lpstr>Tahoma</vt:lpstr>
      <vt:lpstr>Wingdings</vt:lpstr>
      <vt:lpstr>thsrc</vt:lpstr>
      <vt:lpstr>台灣高速鐵路產業工會 20250502雙月會議報告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系統運用組4月份工作業務報告</dc:title>
  <dc:creator>Fisher</dc:creator>
  <cp:lastModifiedBy>kate_chien (錢曉雲)</cp:lastModifiedBy>
  <cp:revision>202</cp:revision>
  <dcterms:created xsi:type="dcterms:W3CDTF">2018-04-20T07:20:33Z</dcterms:created>
  <dcterms:modified xsi:type="dcterms:W3CDTF">2025-05-05T10:07:02Z</dcterms:modified>
</cp:coreProperties>
</file>